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44" r:id="rId3"/>
    <p:sldMasterId id="2147483755" r:id="rId4"/>
  </p:sldMasterIdLst>
  <p:notesMasterIdLst>
    <p:notesMasterId r:id="rId17"/>
  </p:notesMasterIdLst>
  <p:sldIdLst>
    <p:sldId id="257" r:id="rId5"/>
    <p:sldId id="259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8" r:id="rId15"/>
    <p:sldId id="305" r:id="rId16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1" autoAdjust="0"/>
    <p:restoredTop sz="94640" autoAdjust="0"/>
  </p:normalViewPr>
  <p:slideViewPr>
    <p:cSldViewPr snapToGrid="0">
      <p:cViewPr varScale="1">
        <p:scale>
          <a:sx n="106" d="100"/>
          <a:sy n="106" d="100"/>
        </p:scale>
        <p:origin x="18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20C1679-5806-4D9E-839B-C3D61E18DB26}" type="datetimeFigureOut">
              <a:rPr lang="de-AT" smtClean="0"/>
              <a:t>12.09.2024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9795D97-56BC-4E41-9641-4568CD8B238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78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9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3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2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5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2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2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3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4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9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62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1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29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0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0339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824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8">
            <a:extLst>
              <a:ext uri="{FF2B5EF4-FFF2-40B4-BE49-F238E27FC236}">
                <a16:creationId xmlns:a16="http://schemas.microsoft.com/office/drawing/2014/main" xmlns="" id="{58BCB1F6-8D84-435B-A0C1-0907B7589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7470" y="2398708"/>
            <a:ext cx="2662652" cy="24314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359982" indent="-359982" algn="l">
              <a:spcBef>
                <a:spcPts val="0"/>
              </a:spcBef>
              <a:spcAft>
                <a:spcPts val="50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 sz="1900">
                <a:ln>
                  <a:solidFill>
                    <a:srgbClr val="90A4AE">
                      <a:alpha val="0"/>
                    </a:srgb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Contents Title (16pt)</a:t>
            </a:r>
          </a:p>
          <a:p>
            <a:pPr lvl="0"/>
            <a:r>
              <a:rPr lang="en-US" altLang="ko-KR" dirty="0"/>
              <a:t>Contents Title (16pt)</a:t>
            </a:r>
          </a:p>
          <a:p>
            <a:pPr lvl="0"/>
            <a:r>
              <a:rPr lang="en-US" altLang="ko-KR" dirty="0"/>
              <a:t>Contents Title (16pt)</a:t>
            </a:r>
          </a:p>
          <a:p>
            <a:pPr lvl="0"/>
            <a:r>
              <a:rPr lang="en-US" altLang="ko-KR" dirty="0"/>
              <a:t>Contents Title (16pt)</a:t>
            </a:r>
          </a:p>
          <a:p>
            <a:pPr lvl="0"/>
            <a:r>
              <a:rPr lang="en-US" altLang="ko-KR" dirty="0"/>
              <a:t>Contents Title (16pt)</a:t>
            </a:r>
          </a:p>
          <a:p>
            <a:pPr lvl="0"/>
            <a:r>
              <a:rPr lang="en-US" altLang="ko-KR" dirty="0"/>
              <a:t>Contents Title (16pt)</a:t>
            </a:r>
          </a:p>
          <a:p>
            <a:pPr lvl="0"/>
            <a:r>
              <a:rPr lang="en-US" altLang="ko-KR" dirty="0"/>
              <a:t>Contents Title (16pt)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E3F997-DC30-47DA-BFB9-88344C1DA498}"/>
              </a:ext>
            </a:extLst>
          </p:cNvPr>
          <p:cNvSpPr txBox="1"/>
          <p:nvPr userDrawn="1"/>
        </p:nvSpPr>
        <p:spPr>
          <a:xfrm>
            <a:off x="1127656" y="1592157"/>
            <a:ext cx="2257028" cy="492443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defTabSz="914354" latinLnBrk="1"/>
            <a:r>
              <a:rPr lang="en-US" altLang="ko-KR" sz="3200" b="1" dirty="0">
                <a:solidFill>
                  <a:srgbClr val="6B6B6B">
                    <a:lumMod val="50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CONTENTS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78AD13C-D184-4AA4-B8CD-94EE05F5E6F7}"/>
              </a:ext>
            </a:extLst>
          </p:cNvPr>
          <p:cNvGrpSpPr/>
          <p:nvPr userDrawn="1"/>
        </p:nvGrpSpPr>
        <p:grpSpPr>
          <a:xfrm>
            <a:off x="0" y="2192319"/>
            <a:ext cx="12192000" cy="0"/>
            <a:chOff x="0" y="2192319"/>
            <a:chExt cx="12192000" cy="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xmlns="" id="{544CDFA7-479A-4001-8D0A-12BCF781A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192319"/>
              <a:ext cx="12192000" cy="0"/>
            </a:xfrm>
            <a:prstGeom prst="line">
              <a:avLst/>
            </a:prstGeom>
            <a:ln w="2857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xmlns="" id="{EC476BBC-035B-4EF6-BDEA-F87DB924AA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3475" y="2192319"/>
              <a:ext cx="2219325" cy="0"/>
            </a:xfrm>
            <a:prstGeom prst="line">
              <a:avLst/>
            </a:prstGeom>
            <a:ln w="2857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176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B8E8D0-A791-4785-92D8-4AA13FCF0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655" y="1592157"/>
            <a:ext cx="6048468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Slide Main Title</a:t>
            </a:r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xmlns="" id="{B6E857C9-C585-42A5-AE58-0CF336D96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7471" y="2398707"/>
            <a:ext cx="2418291" cy="6488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15989" indent="-215989" algn="l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900">
                <a:ln>
                  <a:solidFill>
                    <a:srgbClr val="90A4AE"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Contents Title (16pt)</a:t>
            </a:r>
          </a:p>
          <a:p>
            <a:pPr lvl="0"/>
            <a:r>
              <a:rPr lang="en-US" altLang="ko-KR" dirty="0"/>
              <a:t>Contents Title (16pt)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xmlns="" id="{BC83B49D-8D1F-4AD3-BC4D-2559A728DC44}"/>
              </a:ext>
            </a:extLst>
          </p:cNvPr>
          <p:cNvCxnSpPr>
            <a:cxnSpLocks/>
          </p:cNvCxnSpPr>
          <p:nvPr userDrawn="1"/>
        </p:nvCxnSpPr>
        <p:spPr>
          <a:xfrm>
            <a:off x="0" y="2192319"/>
            <a:ext cx="1219200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0AA9C07A-2038-42DC-971A-A0F7A8D86414}"/>
              </a:ext>
            </a:extLst>
          </p:cNvPr>
          <p:cNvSpPr/>
          <p:nvPr userDrawn="1"/>
        </p:nvSpPr>
        <p:spPr>
          <a:xfrm>
            <a:off x="7315200" y="3"/>
            <a:ext cx="48768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 latinLnBrk="1"/>
            <a:endParaRPr lang="ko-KR" altLang="en-US" sz="19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97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05AA653A-46BC-4C3D-9B3F-D2D45D555ABD}"/>
              </a:ext>
            </a:extLst>
          </p:cNvPr>
          <p:cNvCxnSpPr>
            <a:cxnSpLocks/>
          </p:cNvCxnSpPr>
          <p:nvPr userDrawn="1"/>
        </p:nvCxnSpPr>
        <p:spPr>
          <a:xfrm>
            <a:off x="716757" y="620715"/>
            <a:ext cx="0" cy="293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xmlns="" id="{C882A667-A072-42C1-9773-EF0B45411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149" y="570611"/>
            <a:ext cx="260802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2800" b="1">
                <a:ln>
                  <a:solidFill>
                    <a:srgbClr val="90A4AE">
                      <a:alpha val="0"/>
                    </a:srgb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6893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05AA653A-46BC-4C3D-9B3F-D2D45D555ABD}"/>
              </a:ext>
            </a:extLst>
          </p:cNvPr>
          <p:cNvCxnSpPr>
            <a:cxnSpLocks/>
          </p:cNvCxnSpPr>
          <p:nvPr userDrawn="1"/>
        </p:nvCxnSpPr>
        <p:spPr>
          <a:xfrm>
            <a:off x="716757" y="620713"/>
            <a:ext cx="0" cy="6754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xmlns="" id="{8E9753CF-4EF4-4BBC-99E6-92F2CA11E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1031010"/>
            <a:ext cx="99386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ln>
                  <a:solidFill>
                    <a:srgbClr val="90A4AE">
                      <a:alpha val="0"/>
                    </a:srgb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Sub Title</a:t>
            </a:r>
            <a:endParaRPr lang="ko-KR" altLang="en-US" dirty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xmlns="" id="{C882A667-A072-42C1-9773-EF0B45411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149" y="570611"/>
            <a:ext cx="260802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2800" b="1">
                <a:ln>
                  <a:solidFill>
                    <a:srgbClr val="90A4AE">
                      <a:alpha val="0"/>
                    </a:srgb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394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>
            <a:extLst>
              <a:ext uri="{FF2B5EF4-FFF2-40B4-BE49-F238E27FC236}">
                <a16:creationId xmlns:a16="http://schemas.microsoft.com/office/drawing/2014/main" xmlns="" id="{8E9753CF-4EF4-4BBC-99E6-92F2CA11E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1031010"/>
            <a:ext cx="99386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ln>
                  <a:solidFill>
                    <a:srgbClr val="90A4AE">
                      <a:alpha val="0"/>
                    </a:srgb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Sub Title</a:t>
            </a:r>
            <a:endParaRPr lang="ko-KR" altLang="en-US" dirty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xmlns="" id="{C882A667-A072-42C1-9773-EF0B45411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149" y="570611"/>
            <a:ext cx="260802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2800" b="1">
                <a:ln>
                  <a:solidFill>
                    <a:srgbClr val="90A4AE">
                      <a:alpha val="0"/>
                    </a:srgb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09B2BBF2-C170-4837-BEC2-D6C8C1C38DD8}"/>
              </a:ext>
            </a:extLst>
          </p:cNvPr>
          <p:cNvCxnSpPr>
            <a:cxnSpLocks/>
          </p:cNvCxnSpPr>
          <p:nvPr userDrawn="1"/>
        </p:nvCxnSpPr>
        <p:spPr>
          <a:xfrm>
            <a:off x="716757" y="620713"/>
            <a:ext cx="0" cy="101277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79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8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6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빈 레이아웃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9E193BE7-A2A1-4E02-B7C4-C6AD4CD6C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453" y="2516605"/>
            <a:ext cx="4908551" cy="43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12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B06992-0018-B84F-8E2C-155AC935A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186D262-AA17-964A-BBFF-7C78FF294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F467E85-8DCE-394E-8CDA-2C290D21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defTabSz="914354" latinLnBrk="1"/>
            <a:fld id="{EB581075-A237-A04A-B22D-BBA05A6F785F}" type="datetimeFigureOut">
              <a:rPr lang="de-DE" sz="1900" smtClean="0">
                <a:solidFill>
                  <a:prstClr val="black"/>
                </a:solidFill>
              </a:rPr>
              <a:pPr defTabSz="914354" latinLnBrk="1"/>
              <a:t>12.09.2024</a:t>
            </a:fld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08472FF-57E4-484B-B670-E96B0710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defTabSz="914354" latinLnBrk="1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67243A3-DE10-6544-A477-80510DDC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defTabSz="914354" latinLnBrk="1"/>
            <a:fld id="{2D3065C5-84F9-1A48-A91C-3259B7D0BB2A}" type="slidenum">
              <a:rPr lang="de-DE" sz="1900" smtClean="0">
                <a:solidFill>
                  <a:prstClr val="black"/>
                </a:solidFill>
              </a:rPr>
              <a:pPr defTabSz="914354" latinLnBrk="1"/>
              <a:t>‹#›</a:t>
            </a:fld>
            <a:endParaRPr lang="de-DE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8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6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1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6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6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1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58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6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0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9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Texto</a:t>
            </a:r>
            <a:r>
              <a:rPr dirty="0"/>
              <a:t> del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01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"/>
            <a:ext cx="12192000" cy="6857481"/>
          </a:xfrm>
          <a:prstGeom prst="rect">
            <a:avLst/>
          </a:prstGeom>
        </p:spPr>
      </p:pic>
      <p:sp>
        <p:nvSpPr>
          <p:cNvPr id="2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40608" y="841326"/>
            <a:ext cx="11514076" cy="5359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ea typeface="Arial Unicode MS" panose="020B0604020202020204" pitchFamily="34" charset="-128"/>
              </a:defRPr>
            </a:lvl1pPr>
          </a:lstStyle>
          <a:p>
            <a:pPr lvl="0"/>
            <a:r>
              <a:rPr lang="en-US" altLang="ko-KR" dirty="0" smtClean="0"/>
              <a:t>Click icon</a:t>
            </a:r>
            <a:endParaRPr lang="ko-KR" alt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40607" y="164293"/>
            <a:ext cx="689420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400" b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Header Arial bold 24pt</a:t>
            </a:r>
            <a:endParaRPr lang="ko-KR" alt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7791938" y="266850"/>
            <a:ext cx="4064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6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ko-KR" dirty="0" smtClean="0"/>
              <a:t>Sub Header Arial 16pt</a:t>
            </a:r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03119" y="6492876"/>
            <a:ext cx="2625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A34AAE-DB12-465E-A7C0-174D7F1E725F}" type="slidenum">
              <a:rPr lang="ko-KR" altLang="en-US" smtClean="0">
                <a:solidFill>
                  <a:prstClr val="black"/>
                </a:solidFill>
                <a:ea typeface="Arial Unicode MS" panose="020B0604020202020204" pitchFamily="34" charset="-128"/>
              </a:rPr>
              <a:pPr/>
              <a:t>‹#›</a:t>
            </a:fld>
            <a:r>
              <a:rPr lang="ko-KR" altLang="en-US" dirty="0" smtClean="0">
                <a:solidFill>
                  <a:prstClr val="black"/>
                </a:solidFill>
                <a:ea typeface="Arial Unicode MS" panose="020B0604020202020204" pitchFamily="34" charset="-128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rial Unicode MS" panose="020B0604020202020204" pitchFamily="34" charset="-128"/>
              </a:rPr>
              <a:t>/ 45</a:t>
            </a:r>
            <a:endParaRPr lang="ko-KR" altLang="en-US" dirty="0">
              <a:solidFill>
                <a:prstClr val="black"/>
              </a:solidFill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9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5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3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3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4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DE96-4BCC-444D-929E-6B1D6D64F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01BD-D053-4988-9E54-61718E8286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lgb2b.png">
            <a:extLst>
              <a:ext uri="{FF2B5EF4-FFF2-40B4-BE49-F238E27FC236}">
                <a16:creationId xmlns:a16="http://schemas.microsoft.com/office/drawing/2014/main" xmlns="" id="{0A74661E-7614-480F-9BE2-AC987F7BB15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01" y="6516875"/>
            <a:ext cx="781177" cy="1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timing>
    <p:tnLst>
      <p:par>
        <p:cTn id="1" dur="indefinite" restart="never" nodeType="tmRoot"/>
      </p:par>
    </p:tnLst>
  </p:timing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orient="horz" pos="39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02740390-EF87-4CF8-BC1B-0668BEAB91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9/12/2024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E9F5475-1203-41CA-B785-72545B855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5" Type="http://schemas.openxmlformats.org/officeDocument/2006/relationships/hyperlink" Target="mailto:klima.technik@lge.com" TargetMode="External"/><Relationship Id="rId4" Type="http://schemas.openxmlformats.org/officeDocument/2006/relationships/hyperlink" Target="mailto:alexander.puffing@lge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klima.bestellung@lg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klima.technik@lg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05" y="803885"/>
            <a:ext cx="6336792" cy="1743456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4535221" y="3576015"/>
            <a:ext cx="3520760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rtlCol="0">
            <a:spAutoFit/>
          </a:bodyPr>
          <a:lstStyle/>
          <a:p>
            <a:pPr marL="10319" algn="ctr" defTabSz="742950"/>
            <a:r>
              <a:rPr lang="de-DE" sz="3600" b="1" i="1" spc="-122" dirty="0" smtClean="0"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</a:p>
          <a:p>
            <a:pPr marL="10319" algn="ctr" defTabSz="742950"/>
            <a:r>
              <a:rPr lang="de-DE" sz="3600" b="1" i="1" spc="-122" dirty="0" smtClean="0"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Schweiz</a:t>
            </a:r>
            <a:endParaRPr lang="de-DE" sz="3200" b="1" i="1" spc="-122" dirty="0"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422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Beispiel korrekt ausgefüllter Verschrottungsnachweis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Rot markiert sind die abgelösten Seriennummernaufkleber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e</a:t>
            </a: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rsichtlich.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99" y="60957"/>
            <a:ext cx="4934415" cy="67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33" y="6498079"/>
            <a:ext cx="1308173" cy="359921"/>
          </a:xfrm>
          <a:prstGeom prst="rect">
            <a:avLst/>
          </a:prstGeom>
        </p:spPr>
      </p:pic>
      <p:cxnSp>
        <p:nvCxnSpPr>
          <p:cNvPr id="15" name="Gerader Verbinder 18"/>
          <p:cNvCxnSpPr/>
          <p:nvPr/>
        </p:nvCxnSpPr>
        <p:spPr>
          <a:xfrm>
            <a:off x="574158" y="158539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734622" y="144278"/>
            <a:ext cx="1081691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Service</a:t>
            </a:r>
          </a:p>
          <a:p>
            <a:pPr marL="10319" defTabSz="742950"/>
            <a:r>
              <a:rPr lang="de-DE" sz="2000" b="1" spc="-122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Zuständig für die Bearbeitung von Schadfällen</a:t>
            </a:r>
            <a:endParaRPr lang="de-DE" sz="2000" b="1" spc="-122" dirty="0">
              <a:solidFill>
                <a:schemeClr val="accent4"/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2" y="3469657"/>
            <a:ext cx="1150176" cy="17204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76499" y="3469657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Puffing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Assistant Manager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Office: +43-1-74015-5504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Mobile: +43-699-15044626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alexander.puffing@lge.com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621" y="5618634"/>
            <a:ext cx="961769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Abwicklung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Schadfällen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verfügbaren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Unterlagen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betreffenden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Schadfall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klima.technik@lge.com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 txBox="1">
            <a:spLocks/>
          </p:cNvSpPr>
          <p:nvPr/>
        </p:nvSpPr>
        <p:spPr>
          <a:xfrm>
            <a:off x="4336653" y="3870134"/>
            <a:ext cx="362704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6000" indent="-1800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1000" dirty="0" smtClean="0">
                <a:solidFill>
                  <a:prstClr val="black"/>
                </a:solidFill>
              </a:rPr>
              <a:t>partner.lge.com/at</a:t>
            </a:r>
            <a:endParaRPr lang="de-DE" sz="1000" dirty="0">
              <a:solidFill>
                <a:prstClr val="black"/>
              </a:solidFill>
            </a:endParaRPr>
          </a:p>
        </p:txBody>
      </p:sp>
      <p:pic>
        <p:nvPicPr>
          <p:cNvPr id="9" name="Picture 2" descr="D:\1.일\16.CAC Material\B2B BCG 1.0_1 Package (Korean)\2. LGE_B2B Brand Logo\04 png file\B2B Brand Logo-01 3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90" y="2311061"/>
            <a:ext cx="4181769" cy="14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3096827" y="1077715"/>
            <a:ext cx="68627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prstClr val="black"/>
                </a:solidFill>
              </a:rPr>
              <a:t>Vielen Dank für Ihre Aufmerksamkeit!</a:t>
            </a:r>
            <a:endParaRPr lang="de-DE" altLang="en-US" dirty="0">
              <a:solidFill>
                <a:prstClr val="black"/>
              </a:solidFill>
            </a:endParaRPr>
          </a:p>
        </p:txBody>
      </p:sp>
      <p:cxnSp>
        <p:nvCxnSpPr>
          <p:cNvPr id="14" name="Gerader Verbinder 13"/>
          <p:cNvCxnSpPr/>
          <p:nvPr/>
        </p:nvCxnSpPr>
        <p:spPr>
          <a:xfrm flipV="1">
            <a:off x="4097390" y="2311061"/>
            <a:ext cx="4251953" cy="61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V="1">
            <a:off x="4097390" y="3743741"/>
            <a:ext cx="4251953" cy="61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 txBox="1">
            <a:spLocks/>
          </p:cNvSpPr>
          <p:nvPr/>
        </p:nvSpPr>
        <p:spPr>
          <a:xfrm>
            <a:off x="4725824" y="4510637"/>
            <a:ext cx="2848697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6000" indent="-1800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ko-KR" sz="1600" dirty="0" smtClean="0"/>
              <a:t>Alexander Puffing</a:t>
            </a:r>
          </a:p>
          <a:p>
            <a:pPr marL="0" indent="0" algn="ctr">
              <a:buNone/>
            </a:pPr>
            <a:r>
              <a:rPr lang="en-US" dirty="0"/>
              <a:t>B2B AE Technical Assistant Manager</a:t>
            </a:r>
          </a:p>
        </p:txBody>
      </p:sp>
    </p:spTree>
    <p:extLst>
      <p:ext uri="{BB962C8B-B14F-4D97-AF65-F5344CB8AC3E}">
        <p14:creationId xmlns:p14="http://schemas.microsoft.com/office/powerpoint/2010/main" val="34282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0" name="TextBox 39"/>
          <p:cNvSpPr txBox="1"/>
          <p:nvPr/>
        </p:nvSpPr>
        <p:spPr>
          <a:xfrm>
            <a:off x="728307" y="1408069"/>
            <a:ext cx="10754867" cy="1834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73" dirty="0" err="1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Anmerkung</a:t>
            </a:r>
            <a:endParaRPr lang="en-US" altLang="ko-KR" sz="1373" dirty="0" smtClean="0">
              <a:solidFill>
                <a:srgbClr val="C00000"/>
              </a:solidFill>
              <a:latin typeface="Arial" panose="020B0604020202020204" pitchFamily="34" charset="0"/>
              <a:ea typeface="LG스마트체 Bold" pitchFamily="50" charset="-127"/>
              <a:cs typeface="Arial" panose="020B0604020202020204" pitchFamily="34" charset="0"/>
            </a:endParaRPr>
          </a:p>
          <a:p>
            <a:endParaRPr lang="de-DE" altLang="ko-KR" sz="1373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LG스마트체 Bold" pitchFamily="50" charset="-127"/>
              <a:cs typeface="Arial" panose="020B0604020202020204" pitchFamily="34" charset="0"/>
            </a:endParaRPr>
          </a:p>
          <a:p>
            <a:r>
              <a:rPr lang="de-AT" sz="2400" dirty="0"/>
              <a:t>Der im folgenden beschriebene RMA-Prozess löst nur eine Gutschrift </a:t>
            </a:r>
            <a:r>
              <a:rPr lang="de-AT" sz="2400" dirty="0" smtClean="0"/>
              <a:t>aus.</a:t>
            </a:r>
          </a:p>
          <a:p>
            <a:r>
              <a:rPr lang="de-AT" sz="2400" dirty="0" smtClean="0"/>
              <a:t>Falls </a:t>
            </a:r>
            <a:r>
              <a:rPr lang="de-AT" sz="2400" dirty="0"/>
              <a:t>ein Ersatzgerät gewünscht wird muss eine Bestellung zum Preis des </a:t>
            </a:r>
            <a:r>
              <a:rPr lang="de-AT" sz="2400" dirty="0" smtClean="0"/>
              <a:t>schadhaften</a:t>
            </a:r>
          </a:p>
          <a:p>
            <a:r>
              <a:rPr lang="de-AT" sz="2400" dirty="0" smtClean="0"/>
              <a:t>Gerätes </a:t>
            </a:r>
            <a:r>
              <a:rPr lang="de-AT" sz="2400" dirty="0"/>
              <a:t>an die </a:t>
            </a:r>
            <a:r>
              <a:rPr lang="de-AT" sz="2400" u="sng" dirty="0">
                <a:hlinkClick r:id="rId4"/>
              </a:rPr>
              <a:t>klima.bestellung@lge.com</a:t>
            </a:r>
            <a:r>
              <a:rPr lang="de-AT" sz="2400" dirty="0"/>
              <a:t> geschickt werden</a:t>
            </a:r>
            <a:r>
              <a:rPr lang="de-AT" sz="1400" dirty="0"/>
              <a:t>.</a:t>
            </a:r>
            <a:endParaRPr lang="en-US" sz="1400" dirty="0"/>
          </a:p>
          <a:p>
            <a:endParaRPr lang="ko-KR" altLang="en-US" sz="1373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LG스마트체 Bold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543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Ablauf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Kontaktaufnahme mit dem LG AS Service Team. Nach Überprüfung wird der Schadensfall vom LG AS Service Team entweder akzeptiert oder abgelehnt. Eine Annahme ohne vorherige Meldung des Schadensfalls wird ausgeschlossen. </a:t>
            </a:r>
            <a:endParaRPr lang="de-AT" sz="1400" dirty="0" smtClean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Bei Annahme der RMA durch das LG AS Service Teams müssen alle für den Ablauf notwendigen Unterlagen an die </a:t>
            </a:r>
            <a:r>
              <a:rPr lang="de-AT" sz="1400" u="sng" dirty="0">
                <a:hlinkClick r:id="rId4"/>
              </a:rPr>
              <a:t>klima.technik@lge.com</a:t>
            </a:r>
            <a:r>
              <a:rPr lang="de-AT" sz="1400" dirty="0"/>
              <a:t> übermittelt werden.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Nach positiver Überprüfung der Unterlagen wird die Kontaktperson per Email über den Status der RMA informiert.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Das schadhafte Gerät </a:t>
            </a:r>
            <a:r>
              <a:rPr lang="de-AT" sz="1400" dirty="0" smtClean="0"/>
              <a:t>muss vom Kunden nachweislich verschrottet werden. Der schriftliche Nachweis muss mit </a:t>
            </a:r>
            <a:r>
              <a:rPr lang="de-AT" sz="1400" smtClean="0"/>
              <a:t>dem Seriennummernaufkleber </a:t>
            </a:r>
            <a:r>
              <a:rPr lang="de-AT" sz="1400" dirty="0" smtClean="0"/>
              <a:t>des schadhaften Gerätes versehen werden und mit den anderen notwendigen Unterlagen an die </a:t>
            </a:r>
            <a:r>
              <a:rPr lang="de-AT" sz="1400" dirty="0" smtClean="0">
                <a:hlinkClick r:id="rId4"/>
              </a:rPr>
              <a:t>klima.technik@lge.com</a:t>
            </a:r>
            <a:r>
              <a:rPr lang="de-AT" sz="1400" dirty="0" smtClean="0"/>
              <a:t> übermittelt werden.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Nach erfolgreicher </a:t>
            </a:r>
            <a:r>
              <a:rPr lang="de-AT" sz="1400" dirty="0" smtClean="0"/>
              <a:t>Übermittlung und bei </a:t>
            </a:r>
            <a:r>
              <a:rPr lang="de-AT" sz="1400" dirty="0"/>
              <a:t>berechtigter Reklamation wird eine Gutschrift </a:t>
            </a:r>
            <a:r>
              <a:rPr lang="de-AT" sz="1400" dirty="0" smtClean="0"/>
              <a:t>ausgestellt.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 smtClean="0"/>
              <a:t>Die </a:t>
            </a:r>
            <a:r>
              <a:rPr lang="de-AT" sz="1400" dirty="0"/>
              <a:t>Gutschrift wird im darauf folgenden Verrechnungsmonat auf das Bestellkonto bei LG gutgeschrieben. Eine Auszahlung ist nur auf ausdrücklichen Wunsch des Kunden möglich und ist für jeden RMA-Fall einzeln anzufordern.</a:t>
            </a:r>
            <a:endParaRPr lang="en-US" sz="1400" dirty="0"/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en-US" sz="1400" dirty="0"/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23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521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Benötigte Unterlagen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400" dirty="0"/>
              <a:t>Die Kopie der Rechnung ausgestellt von LG. Ohne vorhandene Rechnung kann das Gerät nicht reklamiert werden. LG ist es nicht möglich die Rechnungen aus dem System zu suchen.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Die Rechnung an den Installateur bzw. Endkunden. Hier muss das Datum ersichtlich sein. Preise können geschwärzt sein.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Ein </a:t>
            </a:r>
            <a:r>
              <a:rPr lang="de-AT" sz="1400" b="1" dirty="0"/>
              <a:t>vollständig</a:t>
            </a:r>
            <a:r>
              <a:rPr lang="de-AT" sz="1400" dirty="0"/>
              <a:t> ausgefülltes RMA-Formular pro Schadensfall. Das Auflisten verschiedener Anlagen in einem Formular ist nicht möglich.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/>
              <a:t>Bilder der Typenschilder der betreffenden Geräte (Type und Seriennummer muss erkennbar sein)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1400" dirty="0" smtClean="0"/>
              <a:t>Verschrottungsnachweis durch eine dazu berechtigte Firma mit dem abgelösten Seriennummersticker.</a:t>
            </a:r>
            <a:endParaRPr lang="en-US" sz="14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400" dirty="0"/>
              <a:t>Wenn vorhanden, bzw. für die Abklärung notwendig, Bilder der schadhaften Bauteile.</a:t>
            </a: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AT" sz="1400" b="1" dirty="0" smtClean="0"/>
              <a:t>Anmerkung</a:t>
            </a:r>
            <a:r>
              <a:rPr lang="de-AT" sz="1400" b="1" dirty="0"/>
              <a:t>: Bei unterschiedlichen Schadensfällen sind die Unterlagen getrennt und am besten in separaten Mails zu übermitteln.</a:t>
            </a:r>
            <a:endParaRPr lang="en-US" sz="1400" b="1" dirty="0"/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en-US" sz="1400" dirty="0" smtClean="0"/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1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449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Ausfüllen des RMA Formulares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Firmenname/Filiale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Telefonnummer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Stadt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Emailadresse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LG Auftrag/Rechnung (ersichtlich auf der Rechnung LG-Kunde)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Lieferdatum Lager (entspricht dem Datum auf der LG-Rechnung, falls anwendbar)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Lieferdatum Kunde (Installateur/Endkunde)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Modell/LG-Produkt (zwingend notwendig; Achtung ein anführen des Fabrikscodes ist nicht zulässig)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Gerätedefekt/Notiz: Hier ist der ermittelte Schaden und gegebenenfalls Anmerkungen dazu anzuführen.</a:t>
            </a:r>
            <a:endParaRPr lang="en-US" sz="1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1400" dirty="0"/>
              <a:t>Seriennummer (zwingend notwendig)</a:t>
            </a: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 smtClean="0"/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04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466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Beispiel Seriennummern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AT" sz="1400" dirty="0"/>
              <a:t>Alle LG-Produkte haben eine mehrstellige Seriennummer beginnend mit drei Zahlen</a:t>
            </a:r>
            <a:r>
              <a:rPr lang="de-AT" sz="1400" dirty="0" smtClean="0"/>
              <a:t>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 smtClean="0"/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DE" sz="1400" dirty="0" smtClean="0"/>
              <a:t>Anmerkung: 908 = Produziert 201</a:t>
            </a:r>
            <a:r>
              <a:rPr lang="de-DE" sz="1400" b="1" dirty="0" smtClean="0"/>
              <a:t>9</a:t>
            </a:r>
            <a:r>
              <a:rPr lang="de-DE" sz="1400" dirty="0" smtClean="0"/>
              <a:t> im August (</a:t>
            </a:r>
            <a:r>
              <a:rPr lang="de-DE" sz="1400" b="1" dirty="0" smtClean="0"/>
              <a:t>08</a:t>
            </a:r>
            <a:r>
              <a:rPr lang="de-DE" sz="1400" dirty="0" smtClean="0"/>
              <a:t>) 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830285" y="2702605"/>
            <a:ext cx="6582229" cy="24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360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Beispiel Seriennummern</a:t>
            </a:r>
          </a:p>
          <a:p>
            <a:r>
              <a:rPr lang="de-AT" sz="1400" dirty="0"/>
              <a:t>Bei einigen Produkten kann das Format abweichen (zB HN1616T.NB0)</a:t>
            </a: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 smtClean="0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369063" y="2742066"/>
            <a:ext cx="3850821" cy="21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3666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Beispiel Seriennummern</a:t>
            </a:r>
          </a:p>
          <a:p>
            <a:r>
              <a:rPr lang="de-AT" sz="1400" dirty="0"/>
              <a:t>Beim Zubehör kann die Seriennummer vom üblichen Format abweichen:</a:t>
            </a: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 smtClean="0"/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74520" y="2669087"/>
            <a:ext cx="5439908" cy="28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45" y="6479225"/>
            <a:ext cx="1308173" cy="359921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0" y="1687398"/>
            <a:ext cx="6294474" cy="31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1DCC633D-2AA0-C647-9A64-8A785AAF7C58}"/>
              </a:ext>
            </a:extLst>
          </p:cNvPr>
          <p:cNvSpPr txBox="1"/>
          <p:nvPr/>
        </p:nvSpPr>
        <p:spPr>
          <a:xfrm>
            <a:off x="808172" y="588261"/>
            <a:ext cx="67722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defTabSz="742950"/>
            <a:r>
              <a:rPr lang="de-DE" sz="2400" b="1" spc="-122" dirty="0" smtClean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LG </a:t>
            </a:r>
            <a:r>
              <a:rPr lang="de-DE" sz="2400" b="1" spc="-122" dirty="0">
                <a:solidFill>
                  <a:prstClr val="black"/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Electronics</a:t>
            </a:r>
          </a:p>
          <a:p>
            <a:pPr marL="10319" defTabSz="742950"/>
            <a:r>
              <a:rPr lang="de-DE" sz="2000" b="1" spc="-122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LG Smart_H2.0 B" panose="020B0600000101010101" pitchFamily="34" charset="-127"/>
                <a:cs typeface="Arial" panose="020B0604020202020204" pitchFamily="34" charset="0"/>
              </a:rPr>
              <a:t>RMA Vorgang</a:t>
            </a:r>
            <a:endParaRPr lang="de-DE" sz="2000" b="1" spc="-122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LG Smart_H2.0 B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47709" y="602522"/>
            <a:ext cx="0" cy="648586"/>
          </a:xfrm>
          <a:prstGeom prst="line">
            <a:avLst/>
          </a:prstGeom>
          <a:ln w="38100">
            <a:solidFill>
              <a:srgbClr val="C00000">
                <a:alpha val="9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" y="1469198"/>
            <a:ext cx="118924" cy="1682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930" y="1350013"/>
            <a:ext cx="10628755" cy="338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de-AT" sz="1373" dirty="0" smtClean="0">
                <a:solidFill>
                  <a:srgbClr val="C00000"/>
                </a:solidFill>
                <a:latin typeface="Arial" panose="020B0604020202020204" pitchFamily="34" charset="0"/>
                <a:ea typeface="LG스마트체 Bold" pitchFamily="50" charset="-127"/>
                <a:cs typeface="Arial" panose="020B0604020202020204" pitchFamily="34" charset="0"/>
              </a:rPr>
              <a:t>Beispiel korrekt ausgefülltes RMA-Formular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AT" sz="14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400" dirty="0" smtClean="0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70" y="297755"/>
            <a:ext cx="5667375" cy="63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디자인 사용자 지정">
  <a:themeElements>
    <a:clrScheme name="사용자 지정 5">
      <a:dk1>
        <a:sysClr val="windowText" lastClr="000000"/>
      </a:dk1>
      <a:lt1>
        <a:sysClr val="window" lastClr="FFFFFF"/>
      </a:lt1>
      <a:dk2>
        <a:srgbClr val="6B6B6B"/>
      </a:dk2>
      <a:lt2>
        <a:srgbClr val="DEE8E7"/>
      </a:lt2>
      <a:accent1>
        <a:srgbClr val="A50034"/>
      </a:accent1>
      <a:accent2>
        <a:srgbClr val="32BCAD"/>
      </a:accent2>
      <a:accent3>
        <a:srgbClr val="137F95"/>
      </a:accent3>
      <a:accent4>
        <a:srgbClr val="006E7D"/>
      </a:accent4>
      <a:accent5>
        <a:srgbClr val="BACFCD"/>
      </a:accent5>
      <a:accent6>
        <a:srgbClr val="978E8C"/>
      </a:accent6>
      <a:hlink>
        <a:srgbClr val="0000FF"/>
      </a:hlink>
      <a:folHlink>
        <a:srgbClr val="800080"/>
      </a:folHlink>
    </a:clrScheme>
    <a:fontScheme name="사용자 지정 2">
      <a:majorFont>
        <a:latin typeface="LG 스마트 Bold"/>
        <a:ea typeface="LG 스마트 Bold"/>
        <a:cs typeface=""/>
      </a:majorFont>
      <a:minorFont>
        <a:latin typeface="LG 스마트 Regular"/>
        <a:ea typeface="LG 스마트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auto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75000"/>
                <a:lumOff val="25000"/>
              </a:prstClr>
            </a:solidFill>
            <a:effectLst/>
            <a:uLnTx/>
            <a:uFillTx/>
            <a:latin typeface="LG 스마트 Regular" panose="020B0600000101010101" pitchFamily="50" charset="-127"/>
            <a:ea typeface="LG 스마트 Regular" panose="020B0600000101010101" pitchFamily="50" charset="-127"/>
            <a:cs typeface="+mn-cs"/>
          </a:defRPr>
        </a:defPPr>
      </a:lstStyle>
    </a:spDef>
    <a:lnDef>
      <a:spPr>
        <a:ln w="63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>
        <a:spAutoFit/>
      </a:bodyPr>
      <a:lstStyle>
        <a:defPPr algn="l">
          <a:defRPr sz="1500" spc="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70971A9DC346A85CA1CDC919FBC0" ma:contentTypeVersion="15" ma:contentTypeDescription="Crée un document." ma:contentTypeScope="" ma:versionID="402143b40cbf4404a15c2c90bd10fe4a">
  <xsd:schema xmlns:xsd="http://www.w3.org/2001/XMLSchema" xmlns:xs="http://www.w3.org/2001/XMLSchema" xmlns:p="http://schemas.microsoft.com/office/2006/metadata/properties" xmlns:ns2="ec02997e-6286-41d4-9b98-04c19e0ae157" xmlns:ns3="27888b25-5f1c-4722-a7a4-652d145cd65d" targetNamespace="http://schemas.microsoft.com/office/2006/metadata/properties" ma:root="true" ma:fieldsID="2478b8c0fd4b27a5427cead018994601" ns2:_="" ns3:_="">
    <xsd:import namespace="ec02997e-6286-41d4-9b98-04c19e0ae157"/>
    <xsd:import namespace="27888b25-5f1c-4722-a7a4-652d145cd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2997e-6286-41d4-9b98-04c19e0ae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e22c6ab-7373-4739-a9d3-98460e367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88b25-5f1c-4722-a7a4-652d145cd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3ab0d03-3b4d-4495-affc-d69e70b7f3f4}" ma:internalName="TaxCatchAll" ma:showField="CatchAllData" ma:web="27888b25-5f1c-4722-a7a4-652d145cd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02997e-6286-41d4-9b98-04c19e0ae157">
      <Terms xmlns="http://schemas.microsoft.com/office/infopath/2007/PartnerControls"/>
    </lcf76f155ced4ddcb4097134ff3c332f>
    <TaxCatchAll xmlns="27888b25-5f1c-4722-a7a4-652d145cd65d" xsi:nil="true"/>
  </documentManagement>
</p:properties>
</file>

<file path=customXml/itemProps1.xml><?xml version="1.0" encoding="utf-8"?>
<ds:datastoreItem xmlns:ds="http://schemas.openxmlformats.org/officeDocument/2006/customXml" ds:itemID="{0291ABB1-9AFF-434E-B2BC-0384AB49A722}"/>
</file>

<file path=customXml/itemProps2.xml><?xml version="1.0" encoding="utf-8"?>
<ds:datastoreItem xmlns:ds="http://schemas.openxmlformats.org/officeDocument/2006/customXml" ds:itemID="{582BEFF5-324C-407B-BB1D-EE8CCAC5EAD1}"/>
</file>

<file path=customXml/itemProps3.xml><?xml version="1.0" encoding="utf-8"?>
<ds:datastoreItem xmlns:ds="http://schemas.openxmlformats.org/officeDocument/2006/customXml" ds:itemID="{F815FD4F-380D-46B4-9055-D7AA76FF7F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LG Smart_H2.0 B</vt:lpstr>
      <vt:lpstr>LG스마트체 Bold</vt:lpstr>
      <vt:lpstr>맑은 고딕</vt:lpstr>
      <vt:lpstr>Arial</vt:lpstr>
      <vt:lpstr>Calibri</vt:lpstr>
      <vt:lpstr>Calibri Light</vt:lpstr>
      <vt:lpstr>1_Office Theme</vt:lpstr>
      <vt:lpstr>3_Office Theme</vt:lpstr>
      <vt:lpstr>5_디자인 사용자 지정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Tanzer/LGEWE Austria Branch.B2B AE(matthias.tanzer@lge.com)</dc:creator>
  <cp:lastModifiedBy>Alexander Puffing/LGEWE Austria Branch.B2B AS Sales(alexander.puffing@lge.com)</cp:lastModifiedBy>
  <cp:revision>321</cp:revision>
  <cp:lastPrinted>2020-11-20T08:47:23Z</cp:lastPrinted>
  <dcterms:created xsi:type="dcterms:W3CDTF">2020-08-17T11:21:10Z</dcterms:created>
  <dcterms:modified xsi:type="dcterms:W3CDTF">2024-09-12T15:57:09Z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0x01010048C170971A9DC346A85CA1CDC919FBC0</vt:lpwstr>
  </property>
</Properties>
</file>